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63" r:id="rId4"/>
    <p:sldId id="258" r:id="rId5"/>
    <p:sldId id="259" r:id="rId6"/>
    <p:sldId id="260" r:id="rId7"/>
    <p:sldId id="264" r:id="rId8"/>
    <p:sldId id="261" r:id="rId9"/>
    <p:sldId id="262" r:id="rId1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A643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595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7143938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578407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5672791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2549564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080794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0613534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7828848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3674823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5198919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492178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1415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algn="ctr">
              <a:buSzPts val="3200"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 </a:t>
            </a:r>
            <a:r>
              <a:rPr lang="ru-RU" sz="3200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«Прием «Точка зрения»: Учим сомневаться и доказывать</a:t>
            </a:r>
            <a:r>
              <a:rPr lang="ru-RU" sz="3200" dirty="0" smtClean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 </a:t>
            </a:r>
            <a:endParaRPr sz="3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6083929" y="4482836"/>
            <a:ext cx="4840196" cy="106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 err="1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Клёнова</a:t>
            </a:r>
            <a:r>
              <a:rPr lang="ru-RU" sz="1800" b="1" i="1" u="none" strike="noStrike" cap="none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 Елена Федоровна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</a:t>
            </a:r>
            <a:r>
              <a:rPr lang="ru-RU" sz="1800" b="1" i="1" u="none" strike="noStrike" cap="none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читель начальных классов, </a:t>
            </a: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МБОУ </a:t>
            </a:r>
            <a:r>
              <a:rPr lang="ru-RU" sz="1800" b="1" i="1" u="none" strike="noStrike" cap="none" dirty="0" err="1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г.Красноармейск</a:t>
            </a:r>
            <a:r>
              <a:rPr lang="ru-RU" sz="1800" b="1" i="1" u="none" strike="noStrike" cap="none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«Центр образования №1», </a:t>
            </a: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Г</a:t>
            </a:r>
            <a:r>
              <a:rPr lang="ru-RU" sz="1800" b="1" i="1" u="none" strike="noStrike" cap="none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ородской округ Пушкинский</a:t>
            </a:r>
            <a:endParaRPr sz="18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4569" y="3662285"/>
            <a:ext cx="2698187" cy="26981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4400"/>
            </a:pPr>
            <a:r>
              <a:rPr lang="ru-RU" sz="3700" dirty="0"/>
              <a:t>Краткое </a:t>
            </a:r>
            <a:r>
              <a:rPr lang="ru-RU" sz="3700" dirty="0"/>
              <a:t>описание опыта</a:t>
            </a:r>
            <a:br>
              <a:rPr lang="ru-RU" sz="3700" dirty="0"/>
            </a:br>
            <a:r>
              <a:rPr lang="ru-RU" sz="2200" dirty="0"/>
              <a:t>Применение технологии проблемного обучения и развитие критического мышления в начальной школе.</a:t>
            </a:r>
            <a:endParaRPr sz="2200" dirty="0"/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b="1" dirty="0"/>
              <a:t>Цель</a:t>
            </a:r>
            <a:r>
              <a:rPr lang="ru-RU" b="1" dirty="0" smtClean="0"/>
              <a:t>:</a:t>
            </a:r>
            <a:r>
              <a:rPr lang="ru-RU" dirty="0" smtClean="0"/>
              <a:t> </a:t>
            </a:r>
            <a:r>
              <a:rPr lang="ru-RU" sz="2400" dirty="0" smtClean="0"/>
              <a:t>создать </a:t>
            </a:r>
            <a:r>
              <a:rPr lang="ru-RU" sz="2400" dirty="0"/>
              <a:t>условия для формирования у младших школьников умения аргументированно отстаивать свою точку зрения, испытывать сомнение в очевидных фактах и находить истину через столкновение противоположных мнений.</a:t>
            </a:r>
            <a:endParaRPr sz="2400" dirty="0"/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b="1" dirty="0"/>
              <a:t>Задачи</a:t>
            </a:r>
            <a:r>
              <a:rPr lang="ru-RU" b="1" dirty="0" smtClean="0"/>
              <a:t>:</a:t>
            </a: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sz="2400" dirty="0" smtClean="0"/>
              <a:t>1.Научить </a:t>
            </a:r>
            <a:r>
              <a:rPr lang="ru-RU" sz="2400" dirty="0"/>
              <a:t>видеть в учебной задаче несколько возможных способов решения или точек зрения.</a:t>
            </a: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sz="2400" dirty="0" smtClean="0"/>
              <a:t>2.Формировать </a:t>
            </a:r>
            <a:r>
              <a:rPr lang="ru-RU" sz="2400" dirty="0"/>
              <a:t>навык выстраивания доказательной базы </a:t>
            </a:r>
            <a:endParaRPr lang="ru-RU" sz="2400" dirty="0" smtClean="0"/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sz="2400" dirty="0" smtClean="0"/>
              <a:t>(</a:t>
            </a:r>
            <a:r>
              <a:rPr lang="ru-RU" sz="2400" dirty="0"/>
              <a:t>тезис → аргумент → пример).</a:t>
            </a: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sz="2400" dirty="0" smtClean="0"/>
              <a:t>3.Развивать </a:t>
            </a:r>
            <a:r>
              <a:rPr lang="ru-RU" sz="2400" dirty="0"/>
              <a:t>умение корректно вести дискуссию, слушать оппонента и находить слабые места в его аргументации.</a:t>
            </a: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sz="2400" dirty="0" smtClean="0"/>
              <a:t>4.Воспитывать </a:t>
            </a:r>
            <a:r>
              <a:rPr lang="ru-RU" sz="2400" dirty="0"/>
              <a:t>уважение к альтернативному мнению, даже если оно ошибочно.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8065" y="3877272"/>
            <a:ext cx="3945475" cy="2151517"/>
          </a:xfrm>
          <a:prstGeom prst="rect">
            <a:avLst/>
          </a:prstGeom>
        </p:spPr>
      </p:pic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Теоретическое описание приема</a:t>
            </a:r>
            <a:endParaRPr sz="3700"/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5" y="1447450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dirty="0"/>
              <a:t>Прием «Деловая игра «Точка зрения»» (по А.А. Гину)</a:t>
            </a: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dirty="0"/>
              <a:t>Суть приема заключается в искусственном создании ситуации столкновения противоположных мнений по одному и тому же вопросу.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sp>
        <p:nvSpPr>
          <p:cNvPr id="2" name="Стрелка вниз 1"/>
          <p:cNvSpPr/>
          <p:nvPr/>
        </p:nvSpPr>
        <p:spPr>
          <a:xfrm>
            <a:off x="514175" y="3138689"/>
            <a:ext cx="2417276" cy="96872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Тезис 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325489" y="2941760"/>
            <a:ext cx="2554445" cy="99983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018256" y="3077163"/>
            <a:ext cx="11689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000" b="1" dirty="0">
                <a:solidFill>
                  <a:srgbClr val="FF0000"/>
                </a:solidFill>
              </a:rPr>
              <a:t>Тезис </a:t>
            </a:r>
            <a:r>
              <a:rPr lang="ru-RU" sz="2000" b="1" dirty="0" smtClean="0">
                <a:solidFill>
                  <a:srgbClr val="FF0000"/>
                </a:solidFill>
              </a:rPr>
              <a:t>Б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31451" y="3148538"/>
            <a:ext cx="1039099" cy="10390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01177" y="3148538"/>
            <a:ext cx="1151312" cy="106463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46652" y="2773150"/>
            <a:ext cx="2588163" cy="3746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697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9535" t="17670" r="10422" b="16265"/>
          <a:stretch/>
        </p:blipFill>
        <p:spPr>
          <a:xfrm>
            <a:off x="9910525" y="3496809"/>
            <a:ext cx="2281475" cy="1165726"/>
          </a:xfrm>
          <a:prstGeom prst="rect">
            <a:avLst/>
          </a:prstGeom>
        </p:spPr>
      </p:pic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/>
              <a:t>Теоретическое описание приема</a:t>
            </a:r>
            <a:endParaRPr sz="3700" dirty="0"/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5" y="15375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20000"/>
          </a:bodyPr>
          <a:lstStyle/>
          <a:p>
            <a:r>
              <a:rPr lang="ru-RU" b="1" dirty="0"/>
              <a:t>Алгоритм работы:</a:t>
            </a:r>
            <a:endParaRPr lang="ru-RU" dirty="0"/>
          </a:p>
          <a:p>
            <a:pPr lvl="0"/>
            <a:r>
              <a:rPr lang="ru-RU" b="1" dirty="0"/>
              <a:t>Провокация:</a:t>
            </a:r>
            <a:r>
              <a:rPr lang="ru-RU" dirty="0"/>
              <a:t> Учитель ставит проблемный вопрос или предлагает задачу, которая имеет неоднозначное решение (или намеренно делит класс на две группы с противоположными утверждениями).</a:t>
            </a:r>
          </a:p>
          <a:p>
            <a:pPr lvl="0"/>
            <a:r>
              <a:rPr lang="ru-RU" b="1" dirty="0"/>
              <a:t>Подготовка:</a:t>
            </a:r>
            <a:r>
              <a:rPr lang="ru-RU" dirty="0"/>
              <a:t> Группы </a:t>
            </a:r>
            <a:r>
              <a:rPr lang="ru-RU" dirty="0" smtClean="0"/>
              <a:t>получают </a:t>
            </a:r>
            <a:r>
              <a:rPr lang="ru-RU" dirty="0"/>
              <a:t>время на подготовку (1-3 минуты), чтобы собрать аргументы в защиту своей позиции и предположить, какие контраргументы могут выдвинуть оппоненты.</a:t>
            </a:r>
          </a:p>
          <a:p>
            <a:pPr lvl="0"/>
            <a:r>
              <a:rPr lang="ru-RU" b="1" dirty="0"/>
              <a:t>Диспут:</a:t>
            </a:r>
            <a:r>
              <a:rPr lang="ru-RU" dirty="0"/>
              <a:t> Представители групп по очереди высказывают свои доводы. Задача каждой стороны — не просто высказаться, но и опровергнуть доводы другой стороны.</a:t>
            </a:r>
          </a:p>
          <a:p>
            <a:pPr lvl="0"/>
            <a:r>
              <a:rPr lang="ru-RU" b="1" dirty="0"/>
              <a:t>Рефлексия (Роль наблюдателей):</a:t>
            </a:r>
            <a:r>
              <a:rPr lang="ru-RU" dirty="0"/>
              <a:t> </a:t>
            </a:r>
            <a:r>
              <a:rPr lang="ru-RU" dirty="0" smtClean="0"/>
              <a:t>Выделяется </a:t>
            </a:r>
            <a:r>
              <a:rPr lang="ru-RU" dirty="0"/>
              <a:t>группа «экспертов» (или эту роль берет на себя учитель), которая фиксирует, чья аргументация была сильнее, кто смог убедить оппонентов, кто допустил логические ошибки.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22759" r="17994"/>
          <a:stretch/>
        </p:blipFill>
        <p:spPr>
          <a:xfrm>
            <a:off x="10781925" y="1825186"/>
            <a:ext cx="615636" cy="10390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r="15636"/>
          <a:stretch/>
        </p:blipFill>
        <p:spPr>
          <a:xfrm>
            <a:off x="11397561" y="2660686"/>
            <a:ext cx="761244" cy="8361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t="10710"/>
          <a:stretch/>
        </p:blipFill>
        <p:spPr>
          <a:xfrm>
            <a:off x="6052242" y="298764"/>
            <a:ext cx="2866264" cy="1810694"/>
          </a:xfrm>
          <a:prstGeom prst="rect">
            <a:avLst/>
          </a:prstGeom>
        </p:spPr>
      </p:pic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292284" y="1366006"/>
            <a:ext cx="10110147" cy="43738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dirty="0"/>
              <a:t>Практическая значимость</a:t>
            </a:r>
            <a:endParaRPr dirty="0"/>
          </a:p>
          <a:p>
            <a:r>
              <a:rPr lang="ru-RU" sz="3100" b="1" dirty="0" smtClean="0"/>
              <a:t>Апробация</a:t>
            </a:r>
            <a:r>
              <a:rPr lang="ru-RU" sz="3100" b="1" dirty="0"/>
              <a:t>:</a:t>
            </a:r>
            <a:r>
              <a:rPr lang="ru-RU" sz="3100" dirty="0"/>
              <a:t/>
            </a:r>
            <a:br>
              <a:rPr lang="ru-RU" sz="3100" dirty="0"/>
            </a:br>
            <a:r>
              <a:rPr lang="ru-RU" sz="3100" b="1" dirty="0"/>
              <a:t>Тема урока:</a:t>
            </a:r>
            <a:r>
              <a:rPr lang="ru-RU" sz="3100" dirty="0"/>
              <a:t> «Имя существительное. Роль в предложении» (Русский язык).</a:t>
            </a:r>
            <a:br>
              <a:rPr lang="ru-RU" sz="3100" dirty="0"/>
            </a:br>
            <a:r>
              <a:rPr lang="ru-RU" sz="3100" b="1" dirty="0"/>
              <a:t>Класс:</a:t>
            </a:r>
            <a:r>
              <a:rPr lang="ru-RU" sz="3100" dirty="0"/>
              <a:t> 4</a:t>
            </a:r>
            <a:br>
              <a:rPr lang="ru-RU" sz="3100" dirty="0"/>
            </a:br>
            <a:r>
              <a:rPr lang="ru-RU" sz="3100" b="1" dirty="0"/>
              <a:t>Предмет:</a:t>
            </a:r>
            <a:r>
              <a:rPr lang="ru-RU" sz="3100" dirty="0"/>
              <a:t> Русский язык (возможно применение на математике, окружающем мире, литературном чтении).</a:t>
            </a:r>
            <a:br>
              <a:rPr lang="ru-RU" sz="3100" dirty="0"/>
            </a:br>
            <a:r>
              <a:rPr lang="ru-RU" sz="3100" b="1" dirty="0"/>
              <a:t>Этап урока:</a:t>
            </a:r>
            <a:r>
              <a:rPr lang="ru-RU" sz="3100" dirty="0"/>
              <a:t> Этап первичного закрепления знаний или этап обобщения и систематизации знаний (после изучения темы, когда есть база для аргументации</a:t>
            </a:r>
            <a:r>
              <a:rPr lang="ru-RU" sz="3100" dirty="0" smtClean="0"/>
              <a:t>).</a:t>
            </a:r>
            <a:br>
              <a:rPr lang="ru-RU" sz="3100" dirty="0" smtClean="0"/>
            </a:br>
            <a:r>
              <a:rPr lang="ru-RU" sz="3100" dirty="0"/>
              <a:t/>
            </a:r>
            <a:br>
              <a:rPr lang="ru-RU" sz="3100" dirty="0"/>
            </a:br>
            <a:endParaRPr sz="3600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79391" y="1204111"/>
            <a:ext cx="1548143" cy="15481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/>
          <a:srcRect r="51005"/>
          <a:stretch/>
        </p:blipFill>
        <p:spPr>
          <a:xfrm>
            <a:off x="10402431" y="2752254"/>
            <a:ext cx="1554073" cy="19082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559946" y="479833"/>
            <a:ext cx="6049899" cy="5092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b="1" dirty="0"/>
              <a:t>Применение приема на уроке</a:t>
            </a:r>
            <a:endParaRPr b="1" dirty="0"/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208230" y="1294644"/>
            <a:ext cx="6998328" cy="4635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buSzPts val="2800"/>
            </a:pPr>
            <a:r>
              <a:rPr lang="ru-RU" sz="2400" b="1" dirty="0" smtClean="0"/>
              <a:t>Тема</a:t>
            </a:r>
            <a:r>
              <a:rPr lang="ru-RU" sz="2400" b="1" dirty="0"/>
              <a:t>: </a:t>
            </a:r>
            <a:r>
              <a:rPr lang="ru-RU" sz="2400" dirty="0"/>
              <a:t>«Имя существительное. </a:t>
            </a:r>
            <a:endParaRPr lang="ru-RU" sz="2400" dirty="0" smtClean="0"/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sz="2400" dirty="0" smtClean="0"/>
              <a:t>Именительный </a:t>
            </a:r>
            <a:r>
              <a:rPr lang="ru-RU" sz="2400" dirty="0"/>
              <a:t>и винительный падежи</a:t>
            </a:r>
            <a:r>
              <a:rPr lang="ru-RU" sz="2400" dirty="0" smtClean="0"/>
              <a:t>».</a:t>
            </a:r>
          </a:p>
          <a:p>
            <a:pPr marL="0" lvl="0" indent="0">
              <a:spcBef>
                <a:spcPts val="0"/>
              </a:spcBef>
              <a:buSzPts val="2800"/>
            </a:pPr>
            <a:endParaRPr lang="ru-RU" sz="2400" dirty="0"/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sz="2400" u="sng" dirty="0"/>
              <a:t>Ситуация сомнения:</a:t>
            </a:r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sz="2400" dirty="0"/>
              <a:t>На доске записано предложение: </a:t>
            </a:r>
            <a:endParaRPr lang="ru-RU" sz="2400" dirty="0" smtClean="0"/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sz="2400" dirty="0" smtClean="0"/>
              <a:t>«Мама </a:t>
            </a:r>
            <a:r>
              <a:rPr lang="ru-RU" sz="2400" dirty="0"/>
              <a:t>купила дочке </a:t>
            </a:r>
            <a:r>
              <a:rPr lang="ru-RU" sz="2400" dirty="0" smtClean="0"/>
              <a:t>книгу».</a:t>
            </a:r>
          </a:p>
          <a:p>
            <a:pPr marL="0" lvl="0" indent="0">
              <a:spcBef>
                <a:spcPts val="0"/>
              </a:spcBef>
              <a:buSzPts val="2800"/>
            </a:pPr>
            <a:endParaRPr lang="ru-RU" sz="2400" dirty="0"/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sz="2400" u="sng" dirty="0"/>
              <a:t>Учитель говорит: </a:t>
            </a:r>
            <a:r>
              <a:rPr lang="ru-RU" sz="2400" dirty="0"/>
              <a:t>«Ребята, мы с вами только что повторили падежи. Давайте определим падеж у слова книгу. Я считаю, что это Именительный падеж, потому что отвечает на вопрос «что?». А вы как думаете?»</a:t>
            </a:r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sz="2400" dirty="0" smtClean="0"/>
              <a:t>(</a:t>
            </a:r>
            <a:r>
              <a:rPr lang="ru-RU" sz="2400" dirty="0"/>
              <a:t>н</a:t>
            </a:r>
            <a:r>
              <a:rPr lang="ru-RU" sz="2400" dirty="0" smtClean="0"/>
              <a:t>амеренно выдвигаю </a:t>
            </a:r>
            <a:r>
              <a:rPr lang="ru-RU" sz="2400" dirty="0"/>
              <a:t>заведомо ошибочную точку зрения, провоцируя сомнение.)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t="12183" b="14722"/>
          <a:stretch/>
        </p:blipFill>
        <p:spPr>
          <a:xfrm>
            <a:off x="7355111" y="1294645"/>
            <a:ext cx="4476128" cy="43818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623321" y="407405"/>
            <a:ext cx="6049899" cy="5092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b="1" dirty="0"/>
              <a:t>Применение приема на уроке</a:t>
            </a:r>
            <a:endParaRPr b="1" dirty="0"/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233205" y="1124892"/>
            <a:ext cx="6900925" cy="48413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>
              <a:lnSpc>
                <a:spcPts val="2100"/>
              </a:lnSpc>
              <a:tabLst>
                <a:tab pos="457200" algn="l"/>
              </a:tabLst>
            </a:pPr>
            <a:r>
              <a:rPr lang="ru-RU" sz="2000" b="1" dirty="0" smtClean="0">
                <a:solidFill>
                  <a:srgbClr val="0F111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Разделение </a:t>
            </a:r>
            <a:r>
              <a:rPr lang="ru-RU" sz="2000" b="1" dirty="0">
                <a:solidFill>
                  <a:srgbClr val="0F111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на группы:</a:t>
            </a:r>
            <a:r>
              <a:rPr lang="ru-RU" sz="2000" dirty="0">
                <a:solidFill>
                  <a:srgbClr val="0F111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ru-RU" sz="2000" dirty="0" smtClean="0">
              <a:solidFill>
                <a:srgbClr val="0F1115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ts val="2100"/>
              </a:lnSpc>
              <a:tabLst>
                <a:tab pos="457200" algn="l"/>
              </a:tabLst>
            </a:pPr>
            <a:r>
              <a:rPr lang="ru-RU" sz="2000" u="sng" dirty="0" smtClean="0">
                <a:solidFill>
                  <a:srgbClr val="0F111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Учитель</a:t>
            </a:r>
            <a:r>
              <a:rPr lang="ru-RU" sz="2000" u="sng" dirty="0">
                <a:solidFill>
                  <a:srgbClr val="0F111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: </a:t>
            </a:r>
            <a:r>
              <a:rPr lang="ru-RU" sz="2000" dirty="0">
                <a:solidFill>
                  <a:srgbClr val="0F111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«У нас возник спор. Давайте проверим</a:t>
            </a:r>
            <a:r>
              <a:rPr lang="ru-RU" sz="2000" dirty="0" smtClean="0">
                <a:solidFill>
                  <a:srgbClr val="0F111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Например: Первая группа (один из учеников) будет доказывать, </a:t>
            </a:r>
            <a:r>
              <a:rPr lang="ru-RU" sz="2000" dirty="0">
                <a:solidFill>
                  <a:srgbClr val="0F111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что я права и слово «книгу» стоит в </a:t>
            </a:r>
            <a:r>
              <a:rPr lang="ru-RU" sz="2000" dirty="0" err="1" smtClean="0">
                <a:solidFill>
                  <a:srgbClr val="0F111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И.п</a:t>
            </a:r>
            <a:r>
              <a:rPr lang="ru-RU" sz="2000" dirty="0">
                <a:solidFill>
                  <a:srgbClr val="0F111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</a:t>
            </a:r>
            <a:r>
              <a:rPr lang="ru-RU" sz="2000" dirty="0" smtClean="0">
                <a:solidFill>
                  <a:srgbClr val="0F111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Вторая группа (ученик) </a:t>
            </a:r>
            <a:r>
              <a:rPr lang="ru-RU" sz="2000" dirty="0">
                <a:solidFill>
                  <a:srgbClr val="0F111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будет доказывать, что я ошибаюсь».</a:t>
            </a:r>
            <a:endParaRPr lang="ru-RU" sz="18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ts val="2100"/>
              </a:lnSpc>
              <a:tabLst>
                <a:tab pos="457200" algn="l"/>
              </a:tabLst>
            </a:pPr>
            <a:r>
              <a:rPr lang="ru-RU" sz="2000" b="1" dirty="0">
                <a:solidFill>
                  <a:srgbClr val="0F111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Подготовка (2 мин):</a:t>
            </a:r>
            <a:r>
              <a:rPr lang="ru-RU" sz="2000" dirty="0">
                <a:solidFill>
                  <a:srgbClr val="0F111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Дети совещаются. Вторая группа ищет аргументы (подставить слово-помощник «вижу», посмотреть на синтаксическую роль — это дополнение, а не подлежащее).</a:t>
            </a:r>
            <a:endParaRPr lang="ru-RU" sz="18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342900" indent="-342900">
              <a:lnSpc>
                <a:spcPts val="2100"/>
              </a:lnSpc>
              <a:spcAft>
                <a:spcPts val="600"/>
              </a:spcAft>
              <a:tabLst>
                <a:tab pos="457200" algn="l"/>
              </a:tabLst>
            </a:pPr>
            <a:r>
              <a:rPr lang="ru-RU" sz="2000" b="1" dirty="0" smtClean="0">
                <a:solidFill>
                  <a:srgbClr val="0F111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Диспут…</a:t>
            </a:r>
          </a:p>
          <a:p>
            <a:pPr marL="342900" indent="-342900">
              <a:lnSpc>
                <a:spcPts val="2100"/>
              </a:lnSpc>
              <a:spcAft>
                <a:spcPts val="600"/>
              </a:spcAft>
              <a:tabLst>
                <a:tab pos="457200" algn="l"/>
              </a:tabLst>
            </a:pPr>
            <a:r>
              <a:rPr lang="ru-RU" sz="2000" b="1" dirty="0" smtClean="0"/>
              <a:t>Итог</a:t>
            </a:r>
            <a:r>
              <a:rPr lang="ru-RU" sz="2000" b="1" dirty="0"/>
              <a:t>:</a:t>
            </a:r>
            <a:r>
              <a:rPr lang="ru-RU" sz="2000" dirty="0"/>
              <a:t> Учитель признает свою неправоту и хвалит учеников за то, что они смогли доказать свою точку зрения, используя алгоритм (подставили слово-помощник и определили роль в предложении).</a:t>
            </a:r>
          </a:p>
          <a:p>
            <a:pPr marL="342900" lvl="0" indent="-342900">
              <a:lnSpc>
                <a:spcPts val="2100"/>
              </a:lnSpc>
              <a:spcAft>
                <a:spcPts val="600"/>
              </a:spcAft>
              <a:tabLst>
                <a:tab pos="457200" algn="l"/>
              </a:tabLst>
            </a:pPr>
            <a:endParaRPr lang="ru-RU" sz="2000" b="1" dirty="0" smtClean="0">
              <a:solidFill>
                <a:srgbClr val="0F1115"/>
              </a:solidFill>
              <a:latin typeface="Segoe UI" panose="020B0502040204020203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600"/>
              </a:spcAft>
              <a:tabLst>
                <a:tab pos="457200" algn="l"/>
              </a:tabLst>
            </a:pP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t="12183" b="14722"/>
          <a:stretch/>
        </p:blipFill>
        <p:spPr>
          <a:xfrm>
            <a:off x="7355111" y="1294645"/>
            <a:ext cx="4476128" cy="4381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97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7153" t="4530" r="17086" b="2767"/>
          <a:stretch/>
        </p:blipFill>
        <p:spPr>
          <a:xfrm>
            <a:off x="8175281" y="1183644"/>
            <a:ext cx="3779822" cy="4963191"/>
          </a:xfrm>
          <a:prstGeom prst="rect">
            <a:avLst/>
          </a:prstGeom>
        </p:spPr>
      </p:pic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205236" y="488887"/>
            <a:ext cx="7970044" cy="55950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3600" dirty="0" smtClean="0"/>
              <a:t>Выводы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dirty="0" smtClean="0"/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b="0" u="sng" dirty="0">
                <a:solidFill>
                  <a:schemeClr val="tx1"/>
                </a:solidFill>
              </a:rPr>
              <a:t>Использование приема «Точка зрения» позволяет</a:t>
            </a:r>
            <a:r>
              <a:rPr lang="ru-RU" b="0" u="sng" dirty="0" smtClean="0">
                <a:solidFill>
                  <a:schemeClr val="tx1"/>
                </a:solidFill>
              </a:rPr>
              <a:t>:</a:t>
            </a:r>
          </a:p>
          <a:p>
            <a:pPr marL="0" lvl="0" indent="0">
              <a:spcBef>
                <a:spcPts val="0"/>
              </a:spcBef>
              <a:buSzPts val="2800"/>
            </a:pPr>
            <a:endParaRPr lang="ru-RU" b="0" u="sng" dirty="0">
              <a:solidFill>
                <a:schemeClr val="tx1"/>
              </a:solidFill>
            </a:endParaRPr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dirty="0" smtClean="0">
                <a:solidFill>
                  <a:schemeClr val="tx1"/>
                </a:solidFill>
              </a:rPr>
              <a:t>1.Преодолеть </a:t>
            </a:r>
            <a:r>
              <a:rPr lang="ru-RU" dirty="0">
                <a:solidFill>
                  <a:schemeClr val="tx1"/>
                </a:solidFill>
              </a:rPr>
              <a:t>«интеллектуальную пассивность»: </a:t>
            </a:r>
            <a:r>
              <a:rPr lang="ru-RU" b="0" dirty="0">
                <a:solidFill>
                  <a:schemeClr val="tx1"/>
                </a:solidFill>
              </a:rPr>
              <a:t>Ученики перестают ждать готового ответа от учителя и начинают мыслить самостоятельно</a:t>
            </a:r>
            <a:r>
              <a:rPr lang="ru-RU" b="0" dirty="0" smtClean="0">
                <a:solidFill>
                  <a:schemeClr val="tx1"/>
                </a:solidFill>
              </a:rPr>
              <a:t>.</a:t>
            </a:r>
          </a:p>
          <a:p>
            <a:pPr marL="0" lvl="0" indent="0">
              <a:spcBef>
                <a:spcPts val="0"/>
              </a:spcBef>
              <a:buSzPts val="2800"/>
            </a:pPr>
            <a:endParaRPr lang="ru-RU" sz="1100" b="0" dirty="0">
              <a:solidFill>
                <a:schemeClr val="tx1"/>
              </a:solidFill>
            </a:endParaRPr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dirty="0" smtClean="0">
                <a:solidFill>
                  <a:schemeClr val="tx1"/>
                </a:solidFill>
              </a:rPr>
              <a:t>2.Повысить </a:t>
            </a:r>
            <a:r>
              <a:rPr lang="ru-RU" dirty="0">
                <a:solidFill>
                  <a:schemeClr val="tx1"/>
                </a:solidFill>
              </a:rPr>
              <a:t>учебную мотивацию: </a:t>
            </a:r>
            <a:r>
              <a:rPr lang="ru-RU" b="0" dirty="0">
                <a:solidFill>
                  <a:schemeClr val="tx1"/>
                </a:solidFill>
              </a:rPr>
              <a:t>Спор и игровая форма захватывают детей, даже тех, кто обычно не проявляет активности</a:t>
            </a:r>
            <a:r>
              <a:rPr lang="ru-RU" b="0" dirty="0" smtClean="0">
                <a:solidFill>
                  <a:schemeClr val="tx1"/>
                </a:solidFill>
              </a:rPr>
              <a:t>.</a:t>
            </a:r>
          </a:p>
          <a:p>
            <a:pPr marL="0" lvl="0" indent="0">
              <a:spcBef>
                <a:spcPts val="0"/>
              </a:spcBef>
              <a:buSzPts val="2800"/>
            </a:pPr>
            <a:endParaRPr lang="ru-RU" sz="1050" b="0" dirty="0">
              <a:solidFill>
                <a:schemeClr val="tx1"/>
              </a:solidFill>
            </a:endParaRPr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dirty="0" smtClean="0">
                <a:solidFill>
                  <a:schemeClr val="tx1"/>
                </a:solidFill>
              </a:rPr>
              <a:t>3.Сформировать </a:t>
            </a:r>
            <a:r>
              <a:rPr lang="ru-RU" dirty="0">
                <a:solidFill>
                  <a:schemeClr val="tx1"/>
                </a:solidFill>
              </a:rPr>
              <a:t>регулятивные УУД: </a:t>
            </a:r>
            <a:r>
              <a:rPr lang="ru-RU" b="0" dirty="0">
                <a:solidFill>
                  <a:schemeClr val="tx1"/>
                </a:solidFill>
              </a:rPr>
              <a:t>Учиться планировать свою аргументацию, контролировать время выступления, оценивать правильность своих и чужих действий</a:t>
            </a:r>
            <a:r>
              <a:rPr lang="ru-RU" b="0" dirty="0" smtClean="0">
                <a:solidFill>
                  <a:schemeClr val="tx1"/>
                </a:solidFill>
              </a:rPr>
              <a:t>.</a:t>
            </a:r>
          </a:p>
          <a:p>
            <a:pPr marL="0" lvl="0" indent="0">
              <a:spcBef>
                <a:spcPts val="0"/>
              </a:spcBef>
              <a:buSzPts val="2800"/>
            </a:pPr>
            <a:endParaRPr lang="ru-RU" sz="1200" b="0" dirty="0">
              <a:solidFill>
                <a:schemeClr val="tx1"/>
              </a:solidFill>
            </a:endParaRPr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dirty="0" smtClean="0">
                <a:solidFill>
                  <a:schemeClr val="tx1"/>
                </a:solidFill>
              </a:rPr>
              <a:t>4.Создать </a:t>
            </a:r>
            <a:r>
              <a:rPr lang="ru-RU" dirty="0">
                <a:solidFill>
                  <a:schemeClr val="tx1"/>
                </a:solidFill>
              </a:rPr>
              <a:t>ситуацию успеха: </a:t>
            </a:r>
            <a:r>
              <a:rPr lang="ru-RU" b="0" dirty="0">
                <a:solidFill>
                  <a:schemeClr val="tx1"/>
                </a:solidFill>
              </a:rPr>
              <a:t>Даже «слабый» ученик может внести вклад в копилку аргументов своей команды, почувствовав свою значимость</a:t>
            </a:r>
            <a:r>
              <a:rPr lang="ru-RU" b="0" dirty="0" smtClean="0">
                <a:solidFill>
                  <a:schemeClr val="tx1"/>
                </a:solidFill>
              </a:rPr>
              <a:t>.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0257" y="2078708"/>
            <a:ext cx="3206774" cy="320677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38257" y="5006953"/>
            <a:ext cx="2969537" cy="8693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362</Words>
  <Application>Microsoft Office PowerPoint</Application>
  <PresentationFormat>Широкоэкранный</PresentationFormat>
  <Paragraphs>60</Paragraphs>
  <Slides>9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Segoe UI</vt:lpstr>
      <vt:lpstr>Times New Roman</vt:lpstr>
      <vt:lpstr>1_Тема Office</vt:lpstr>
      <vt:lpstr>Презентация PowerPoint</vt:lpstr>
      <vt:lpstr>Краткое описание опыта Применение технологии проблемного обучения и развитие критического мышления в начальной школе.</vt:lpstr>
      <vt:lpstr>Теоретическое описание приема</vt:lpstr>
      <vt:lpstr>Теоретическое описание приема</vt:lpstr>
      <vt:lpstr> Практическая значимость Апробация: Тема урока: «Имя существительное. Роль в предложении» (Русский язык). Класс: 4 Предмет: Русский язык (возможно применение на математике, окружающем мире, литературном чтении). Этап урока: Этап первичного закрепления знаний или этап обобщения и систематизации знаний (после изучения темы, когда есть база для аргументации).  </vt:lpstr>
      <vt:lpstr>Применение приема на уроке</vt:lpstr>
      <vt:lpstr>Применение приема на уроке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21</cp:lastModifiedBy>
  <cp:revision>11</cp:revision>
  <dcterms:created xsi:type="dcterms:W3CDTF">2024-01-14T08:39:34Z</dcterms:created>
  <dcterms:modified xsi:type="dcterms:W3CDTF">2026-03-24T22:06:58Z</dcterms:modified>
</cp:coreProperties>
</file>